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1" r:id="rId7"/>
    <p:sldId id="268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E4862-AE80-4D91-89A0-6DD7E84E2553}" type="doc">
      <dgm:prSet loTypeId="urn:microsoft.com/office/officeart/2005/8/layout/chevron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E30A4FA-C367-453C-A48A-48519AA2761D}">
      <dgm:prSet phldrT="[Текст]"/>
      <dgm:spPr/>
      <dgm:t>
        <a:bodyPr/>
        <a:lstStyle/>
        <a:p>
          <a:r>
            <a:rPr lang="ru-RU" dirty="0" smtClean="0"/>
            <a:t>Построение средства</a:t>
          </a:r>
          <a:endParaRPr lang="ru-RU" dirty="0"/>
        </a:p>
      </dgm:t>
    </dgm:pt>
    <dgm:pt modelId="{C2F2D667-4BF9-44BB-AC9E-3E04EB3FAA81}" type="parTrans" cxnId="{5BF868DE-2AE8-4A89-A98F-EFAC343AE830}">
      <dgm:prSet/>
      <dgm:spPr/>
      <dgm:t>
        <a:bodyPr/>
        <a:lstStyle/>
        <a:p>
          <a:endParaRPr lang="ru-RU"/>
        </a:p>
      </dgm:t>
    </dgm:pt>
    <dgm:pt modelId="{E29A73EA-1694-4541-AC7A-25542487CCB7}" type="sibTrans" cxnId="{5BF868DE-2AE8-4A89-A98F-EFAC343AE830}">
      <dgm:prSet/>
      <dgm:spPr/>
      <dgm:t>
        <a:bodyPr/>
        <a:lstStyle/>
        <a:p>
          <a:endParaRPr lang="ru-RU"/>
        </a:p>
      </dgm:t>
    </dgm:pt>
    <dgm:pt modelId="{982A1E5C-75CE-443E-A186-856115CBC656}">
      <dgm:prSet phldrT="[Текст]"/>
      <dgm:spPr/>
      <dgm:t>
        <a:bodyPr/>
        <a:lstStyle/>
        <a:p>
          <a:r>
            <a:rPr lang="ru-RU" dirty="0" smtClean="0"/>
            <a:t>Включение средства в собственное действие</a:t>
          </a:r>
          <a:endParaRPr lang="ru-RU" dirty="0"/>
        </a:p>
      </dgm:t>
    </dgm:pt>
    <dgm:pt modelId="{90CD4D10-8E38-4F5B-8BDB-D3B266FE1A40}" type="parTrans" cxnId="{1D4DA106-21A4-4B43-9C7C-8429F68914F4}">
      <dgm:prSet/>
      <dgm:spPr/>
      <dgm:t>
        <a:bodyPr/>
        <a:lstStyle/>
        <a:p>
          <a:endParaRPr lang="ru-RU"/>
        </a:p>
      </dgm:t>
    </dgm:pt>
    <dgm:pt modelId="{730F9A4E-4DB6-4DBB-B540-663606439E41}" type="sibTrans" cxnId="{1D4DA106-21A4-4B43-9C7C-8429F68914F4}">
      <dgm:prSet/>
      <dgm:spPr/>
      <dgm:t>
        <a:bodyPr/>
        <a:lstStyle/>
        <a:p>
          <a:endParaRPr lang="ru-RU"/>
        </a:p>
      </dgm:t>
    </dgm:pt>
    <dgm:pt modelId="{82DBF345-A7E7-4FAE-A6C8-A4FEB60DE29F}">
      <dgm:prSet phldrT="[Текст]"/>
      <dgm:spPr/>
      <dgm:t>
        <a:bodyPr/>
        <a:lstStyle/>
        <a:p>
          <a:r>
            <a:rPr lang="ru-RU" dirty="0" smtClean="0"/>
            <a:t>Построение функционального поля, денатурализация </a:t>
          </a:r>
          <a:endParaRPr lang="ru-RU" dirty="0"/>
        </a:p>
      </dgm:t>
    </dgm:pt>
    <dgm:pt modelId="{59941C43-4591-4B5A-8FD0-F894F0F2FEA8}" type="parTrans" cxnId="{B8E393B6-FDE8-45B2-9354-0A6E50BFBB4C}">
      <dgm:prSet/>
      <dgm:spPr/>
      <dgm:t>
        <a:bodyPr/>
        <a:lstStyle/>
        <a:p>
          <a:endParaRPr lang="ru-RU"/>
        </a:p>
      </dgm:t>
    </dgm:pt>
    <dgm:pt modelId="{7FA55AEB-D629-43D0-A249-B2C73004A1D3}" type="sibTrans" cxnId="{B8E393B6-FDE8-45B2-9354-0A6E50BFBB4C}">
      <dgm:prSet/>
      <dgm:spPr/>
      <dgm:t>
        <a:bodyPr/>
        <a:lstStyle/>
        <a:p>
          <a:endParaRPr lang="ru-RU"/>
        </a:p>
      </dgm:t>
    </dgm:pt>
    <dgm:pt modelId="{FEDF26C2-75FD-4B85-8090-394D8DE0CB34}" type="pres">
      <dgm:prSet presAssocID="{F7FE4862-AE80-4D91-89A0-6DD7E84E25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ED5CAC-C14A-4E2A-A39D-B541DED438EC}" type="pres">
      <dgm:prSet presAssocID="{8E30A4FA-C367-453C-A48A-48519AA2761D}" presName="parTxOnly" presStyleLbl="node1" presStyleIdx="0" presStyleCnt="3" custLinFactX="10289" custLinFactNeighborX="100000" custLinFactNeighborY="-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11628-1EB0-43A1-806D-78DDF3A79896}" type="pres">
      <dgm:prSet presAssocID="{E29A73EA-1694-4541-AC7A-25542487CCB7}" presName="parTxOnlySpace" presStyleCnt="0"/>
      <dgm:spPr/>
    </dgm:pt>
    <dgm:pt modelId="{FDFE7DD6-9BC6-4BB0-9055-E12EEA235B9F}" type="pres">
      <dgm:prSet presAssocID="{982A1E5C-75CE-443E-A186-856115CBC656}" presName="parTxOnly" presStyleLbl="node1" presStyleIdx="1" presStyleCnt="3" custLinFactX="490" custLinFactNeighborX="100000" custLinFactNeighborY="-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B4EFE-7138-4581-93C3-49461599CB1B}" type="pres">
      <dgm:prSet presAssocID="{730F9A4E-4DB6-4DBB-B540-663606439E41}" presName="parTxOnlySpace" presStyleCnt="0"/>
      <dgm:spPr/>
    </dgm:pt>
    <dgm:pt modelId="{152F2386-9E49-498E-A780-688722D32F77}" type="pres">
      <dgm:prSet presAssocID="{82DBF345-A7E7-4FAE-A6C8-A4FEB60DE29F}" presName="parTxOnly" presStyleLbl="node1" presStyleIdx="2" presStyleCnt="3" custLinFactNeighborX="821" custLinFactNeighborY="-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F868DE-2AE8-4A89-A98F-EFAC343AE830}" srcId="{F7FE4862-AE80-4D91-89A0-6DD7E84E2553}" destId="{8E30A4FA-C367-453C-A48A-48519AA2761D}" srcOrd="0" destOrd="0" parTransId="{C2F2D667-4BF9-44BB-AC9E-3E04EB3FAA81}" sibTransId="{E29A73EA-1694-4541-AC7A-25542487CCB7}"/>
    <dgm:cxn modelId="{F237CA7A-A70E-4CBF-960A-2888FDCF9316}" type="presOf" srcId="{82DBF345-A7E7-4FAE-A6C8-A4FEB60DE29F}" destId="{152F2386-9E49-498E-A780-688722D32F77}" srcOrd="0" destOrd="0" presId="urn:microsoft.com/office/officeart/2005/8/layout/chevron1"/>
    <dgm:cxn modelId="{345D0AAF-8D67-4C3A-99FD-9603BA089570}" type="presOf" srcId="{982A1E5C-75CE-443E-A186-856115CBC656}" destId="{FDFE7DD6-9BC6-4BB0-9055-E12EEA235B9F}" srcOrd="0" destOrd="0" presId="urn:microsoft.com/office/officeart/2005/8/layout/chevron1"/>
    <dgm:cxn modelId="{1D4DA106-21A4-4B43-9C7C-8429F68914F4}" srcId="{F7FE4862-AE80-4D91-89A0-6DD7E84E2553}" destId="{982A1E5C-75CE-443E-A186-856115CBC656}" srcOrd="1" destOrd="0" parTransId="{90CD4D10-8E38-4F5B-8BDB-D3B266FE1A40}" sibTransId="{730F9A4E-4DB6-4DBB-B540-663606439E41}"/>
    <dgm:cxn modelId="{761815A0-39C7-4D9D-AE87-20BBA087DC37}" type="presOf" srcId="{8E30A4FA-C367-453C-A48A-48519AA2761D}" destId="{BAED5CAC-C14A-4E2A-A39D-B541DED438EC}" srcOrd="0" destOrd="0" presId="urn:microsoft.com/office/officeart/2005/8/layout/chevron1"/>
    <dgm:cxn modelId="{DF057DE0-3E3E-4AF8-B9ED-F100DD51B084}" type="presOf" srcId="{F7FE4862-AE80-4D91-89A0-6DD7E84E2553}" destId="{FEDF26C2-75FD-4B85-8090-394D8DE0CB34}" srcOrd="0" destOrd="0" presId="urn:microsoft.com/office/officeart/2005/8/layout/chevron1"/>
    <dgm:cxn modelId="{B8E393B6-FDE8-45B2-9354-0A6E50BFBB4C}" srcId="{F7FE4862-AE80-4D91-89A0-6DD7E84E2553}" destId="{82DBF345-A7E7-4FAE-A6C8-A4FEB60DE29F}" srcOrd="2" destOrd="0" parTransId="{59941C43-4591-4B5A-8FD0-F894F0F2FEA8}" sibTransId="{7FA55AEB-D629-43D0-A249-B2C73004A1D3}"/>
    <dgm:cxn modelId="{0EC9F289-4F38-4D2F-8BD4-1617086074A7}" type="presParOf" srcId="{FEDF26C2-75FD-4B85-8090-394D8DE0CB34}" destId="{BAED5CAC-C14A-4E2A-A39D-B541DED438EC}" srcOrd="0" destOrd="0" presId="urn:microsoft.com/office/officeart/2005/8/layout/chevron1"/>
    <dgm:cxn modelId="{8DF17A8B-527C-4DFB-9B16-BB305D756DCC}" type="presParOf" srcId="{FEDF26C2-75FD-4B85-8090-394D8DE0CB34}" destId="{E1711628-1EB0-43A1-806D-78DDF3A79896}" srcOrd="1" destOrd="0" presId="urn:microsoft.com/office/officeart/2005/8/layout/chevron1"/>
    <dgm:cxn modelId="{986547C7-0533-47A1-AB59-A94460E4E90A}" type="presParOf" srcId="{FEDF26C2-75FD-4B85-8090-394D8DE0CB34}" destId="{FDFE7DD6-9BC6-4BB0-9055-E12EEA235B9F}" srcOrd="2" destOrd="0" presId="urn:microsoft.com/office/officeart/2005/8/layout/chevron1"/>
    <dgm:cxn modelId="{01D410AC-F9D2-4424-BA3A-68860C000027}" type="presParOf" srcId="{FEDF26C2-75FD-4B85-8090-394D8DE0CB34}" destId="{14DB4EFE-7138-4581-93C3-49461599CB1B}" srcOrd="3" destOrd="0" presId="urn:microsoft.com/office/officeart/2005/8/layout/chevron1"/>
    <dgm:cxn modelId="{29876E5E-337C-4581-B3E9-501EB1A72789}" type="presParOf" srcId="{FEDF26C2-75FD-4B85-8090-394D8DE0CB34}" destId="{152F2386-9E49-498E-A780-688722D32F7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7D194A-BB90-43FE-8D1B-C6AEF8997D98}" type="doc">
      <dgm:prSet loTypeId="urn:microsoft.com/office/officeart/2005/8/layout/vList5" loCatId="list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ACD6191-799D-4172-9795-9C5DCA81FE11}">
      <dgm:prSet/>
      <dgm:spPr/>
      <dgm:t>
        <a:bodyPr/>
        <a:lstStyle/>
        <a:p>
          <a:pPr rtl="0"/>
          <a:r>
            <a:rPr lang="ru-RU" dirty="0" smtClean="0"/>
            <a:t>удержание (</a:t>
          </a:r>
          <a:r>
            <a:rPr lang="ru-RU" dirty="0" err="1" smtClean="0"/>
            <a:t>перевоссоздание</a:t>
          </a:r>
          <a:r>
            <a:rPr lang="ru-RU" dirty="0" smtClean="0"/>
            <a:t> образа) ситуации, в которой происходит ориентировка – создание внутреннего плана действия</a:t>
          </a:r>
          <a:endParaRPr lang="ru-RU" dirty="0"/>
        </a:p>
      </dgm:t>
    </dgm:pt>
    <dgm:pt modelId="{34456CDF-FEBF-45CC-B41A-F2CE37201139}" type="parTrans" cxnId="{27942E1B-5592-4684-A253-1B7BD5B34061}">
      <dgm:prSet/>
      <dgm:spPr/>
      <dgm:t>
        <a:bodyPr/>
        <a:lstStyle/>
        <a:p>
          <a:endParaRPr lang="ru-RU"/>
        </a:p>
      </dgm:t>
    </dgm:pt>
    <dgm:pt modelId="{3D75CEAF-E0F1-42F6-9287-5903E3EF8609}" type="sibTrans" cxnId="{27942E1B-5592-4684-A253-1B7BD5B34061}">
      <dgm:prSet/>
      <dgm:spPr/>
      <dgm:t>
        <a:bodyPr/>
        <a:lstStyle/>
        <a:p>
          <a:endParaRPr lang="ru-RU"/>
        </a:p>
      </dgm:t>
    </dgm:pt>
    <dgm:pt modelId="{ACF9D317-F879-4159-B2CA-36A3CFD25A7B}">
      <dgm:prSet/>
      <dgm:spPr/>
      <dgm:t>
        <a:bodyPr/>
        <a:lstStyle/>
        <a:p>
          <a:pPr rtl="0"/>
          <a:r>
            <a:rPr lang="ru-RU" dirty="0" smtClean="0"/>
            <a:t>овеществление путей решения задач для совместного обсуждения</a:t>
          </a:r>
          <a:endParaRPr lang="ru-RU" dirty="0"/>
        </a:p>
      </dgm:t>
    </dgm:pt>
    <dgm:pt modelId="{49C239B7-D7F7-41B4-81DF-87E884A6088A}" type="parTrans" cxnId="{47236609-E84A-4803-B312-2466BF3F54E3}">
      <dgm:prSet/>
      <dgm:spPr/>
      <dgm:t>
        <a:bodyPr/>
        <a:lstStyle/>
        <a:p>
          <a:endParaRPr lang="ru-RU"/>
        </a:p>
      </dgm:t>
    </dgm:pt>
    <dgm:pt modelId="{6B5A2D6C-1C78-488A-9CB4-2AF416A707E8}" type="sibTrans" cxnId="{47236609-E84A-4803-B312-2466BF3F54E3}">
      <dgm:prSet/>
      <dgm:spPr/>
      <dgm:t>
        <a:bodyPr/>
        <a:lstStyle/>
        <a:p>
          <a:endParaRPr lang="ru-RU"/>
        </a:p>
      </dgm:t>
    </dgm:pt>
    <dgm:pt modelId="{70263CEF-087E-420A-8AB6-EB5EF03D54BD}">
      <dgm:prSet/>
      <dgm:spPr/>
      <dgm:t>
        <a:bodyPr/>
        <a:lstStyle/>
        <a:p>
          <a:pPr rtl="0"/>
          <a:r>
            <a:rPr lang="ru-RU" dirty="0" smtClean="0"/>
            <a:t>хранение средства будущего действия (сплав значений, смыслов, телесных активностей, намерений) – основа функционального поля</a:t>
          </a:r>
          <a:endParaRPr lang="ru-RU" dirty="0"/>
        </a:p>
      </dgm:t>
    </dgm:pt>
    <dgm:pt modelId="{25FDE4DC-B193-491A-B04F-227AA5313A02}" type="parTrans" cxnId="{DFD4CEE1-C342-4A99-98DD-A31432611D75}">
      <dgm:prSet/>
      <dgm:spPr/>
      <dgm:t>
        <a:bodyPr/>
        <a:lstStyle/>
        <a:p>
          <a:endParaRPr lang="ru-RU"/>
        </a:p>
      </dgm:t>
    </dgm:pt>
    <dgm:pt modelId="{0D6B9C5C-59E9-4DF9-9F43-9C47564404EC}" type="sibTrans" cxnId="{DFD4CEE1-C342-4A99-98DD-A31432611D75}">
      <dgm:prSet/>
      <dgm:spPr/>
      <dgm:t>
        <a:bodyPr/>
        <a:lstStyle/>
        <a:p>
          <a:endParaRPr lang="ru-RU"/>
        </a:p>
      </dgm:t>
    </dgm:pt>
    <dgm:pt modelId="{087FB93C-D5CC-4818-B22F-0E3B82249A1B}" type="pres">
      <dgm:prSet presAssocID="{277D194A-BB90-43FE-8D1B-C6AEF8997D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F806C2-8902-43DB-85DF-13C9E86A0486}" type="pres">
      <dgm:prSet presAssocID="{AACD6191-799D-4172-9795-9C5DCA81FE11}" presName="linNode" presStyleCnt="0"/>
      <dgm:spPr/>
    </dgm:pt>
    <dgm:pt modelId="{C66A3A8C-394B-459F-8C70-CDA234FFF986}" type="pres">
      <dgm:prSet presAssocID="{AACD6191-799D-4172-9795-9C5DCA81FE11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3093F-5DBB-4D1E-A4C7-E413AF07A7C3}" type="pres">
      <dgm:prSet presAssocID="{3D75CEAF-E0F1-42F6-9287-5903E3EF8609}" presName="sp" presStyleCnt="0"/>
      <dgm:spPr/>
    </dgm:pt>
    <dgm:pt modelId="{D1944B55-3359-40C3-B4C6-B8E389882951}" type="pres">
      <dgm:prSet presAssocID="{ACF9D317-F879-4159-B2CA-36A3CFD25A7B}" presName="linNode" presStyleCnt="0"/>
      <dgm:spPr/>
    </dgm:pt>
    <dgm:pt modelId="{04F5A162-ACFD-48E0-A9F5-D3072BBEAF2B}" type="pres">
      <dgm:prSet presAssocID="{ACF9D317-F879-4159-B2CA-36A3CFD25A7B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60B84-1D97-45B7-97BD-64E36DF405FE}" type="pres">
      <dgm:prSet presAssocID="{6B5A2D6C-1C78-488A-9CB4-2AF416A707E8}" presName="sp" presStyleCnt="0"/>
      <dgm:spPr/>
    </dgm:pt>
    <dgm:pt modelId="{96BAFEF8-44BB-4130-AC39-31DB4EEFC583}" type="pres">
      <dgm:prSet presAssocID="{70263CEF-087E-420A-8AB6-EB5EF03D54BD}" presName="linNode" presStyleCnt="0"/>
      <dgm:spPr/>
    </dgm:pt>
    <dgm:pt modelId="{41C93BF0-C111-499F-89F0-5FC5A525D8F1}" type="pres">
      <dgm:prSet presAssocID="{70263CEF-087E-420A-8AB6-EB5EF03D54BD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D4CEE1-C342-4A99-98DD-A31432611D75}" srcId="{277D194A-BB90-43FE-8D1B-C6AEF8997D98}" destId="{70263CEF-087E-420A-8AB6-EB5EF03D54BD}" srcOrd="2" destOrd="0" parTransId="{25FDE4DC-B193-491A-B04F-227AA5313A02}" sibTransId="{0D6B9C5C-59E9-4DF9-9F43-9C47564404EC}"/>
    <dgm:cxn modelId="{9DD32DC7-2AB3-494B-B42A-2437273BABB6}" type="presOf" srcId="{AACD6191-799D-4172-9795-9C5DCA81FE11}" destId="{C66A3A8C-394B-459F-8C70-CDA234FFF986}" srcOrd="0" destOrd="0" presId="urn:microsoft.com/office/officeart/2005/8/layout/vList5"/>
    <dgm:cxn modelId="{B48F5674-AFBA-40FA-9048-5418C48FB214}" type="presOf" srcId="{277D194A-BB90-43FE-8D1B-C6AEF8997D98}" destId="{087FB93C-D5CC-4818-B22F-0E3B82249A1B}" srcOrd="0" destOrd="0" presId="urn:microsoft.com/office/officeart/2005/8/layout/vList5"/>
    <dgm:cxn modelId="{47236609-E84A-4803-B312-2466BF3F54E3}" srcId="{277D194A-BB90-43FE-8D1B-C6AEF8997D98}" destId="{ACF9D317-F879-4159-B2CA-36A3CFD25A7B}" srcOrd="1" destOrd="0" parTransId="{49C239B7-D7F7-41B4-81DF-87E884A6088A}" sibTransId="{6B5A2D6C-1C78-488A-9CB4-2AF416A707E8}"/>
    <dgm:cxn modelId="{B931F8E8-2F15-4005-A7B6-71BFB112ABFE}" type="presOf" srcId="{70263CEF-087E-420A-8AB6-EB5EF03D54BD}" destId="{41C93BF0-C111-499F-89F0-5FC5A525D8F1}" srcOrd="0" destOrd="0" presId="urn:microsoft.com/office/officeart/2005/8/layout/vList5"/>
    <dgm:cxn modelId="{27942E1B-5592-4684-A253-1B7BD5B34061}" srcId="{277D194A-BB90-43FE-8D1B-C6AEF8997D98}" destId="{AACD6191-799D-4172-9795-9C5DCA81FE11}" srcOrd="0" destOrd="0" parTransId="{34456CDF-FEBF-45CC-B41A-F2CE37201139}" sibTransId="{3D75CEAF-E0F1-42F6-9287-5903E3EF8609}"/>
    <dgm:cxn modelId="{A326F203-96AE-411C-82B1-0816DE6D3CBF}" type="presOf" srcId="{ACF9D317-F879-4159-B2CA-36A3CFD25A7B}" destId="{04F5A162-ACFD-48E0-A9F5-D3072BBEAF2B}" srcOrd="0" destOrd="0" presId="urn:microsoft.com/office/officeart/2005/8/layout/vList5"/>
    <dgm:cxn modelId="{90FEA276-859A-4682-B6AA-62B97D6082AD}" type="presParOf" srcId="{087FB93C-D5CC-4818-B22F-0E3B82249A1B}" destId="{32F806C2-8902-43DB-85DF-13C9E86A0486}" srcOrd="0" destOrd="0" presId="urn:microsoft.com/office/officeart/2005/8/layout/vList5"/>
    <dgm:cxn modelId="{6CBD5782-3321-43CB-9F5C-F047BC7643FB}" type="presParOf" srcId="{32F806C2-8902-43DB-85DF-13C9E86A0486}" destId="{C66A3A8C-394B-459F-8C70-CDA234FFF986}" srcOrd="0" destOrd="0" presId="urn:microsoft.com/office/officeart/2005/8/layout/vList5"/>
    <dgm:cxn modelId="{32CE64FB-CB2C-4E4F-957F-28E1D821BCD4}" type="presParOf" srcId="{087FB93C-D5CC-4818-B22F-0E3B82249A1B}" destId="{0793093F-5DBB-4D1E-A4C7-E413AF07A7C3}" srcOrd="1" destOrd="0" presId="urn:microsoft.com/office/officeart/2005/8/layout/vList5"/>
    <dgm:cxn modelId="{55899394-D05B-4020-A514-8EA6DA2F6F50}" type="presParOf" srcId="{087FB93C-D5CC-4818-B22F-0E3B82249A1B}" destId="{D1944B55-3359-40C3-B4C6-B8E389882951}" srcOrd="2" destOrd="0" presId="urn:microsoft.com/office/officeart/2005/8/layout/vList5"/>
    <dgm:cxn modelId="{1292C84F-C73F-4098-B0AC-274DED7E332E}" type="presParOf" srcId="{D1944B55-3359-40C3-B4C6-B8E389882951}" destId="{04F5A162-ACFD-48E0-A9F5-D3072BBEAF2B}" srcOrd="0" destOrd="0" presId="urn:microsoft.com/office/officeart/2005/8/layout/vList5"/>
    <dgm:cxn modelId="{05F20820-3DE8-4ADD-939D-A593A46C7ADA}" type="presParOf" srcId="{087FB93C-D5CC-4818-B22F-0E3B82249A1B}" destId="{8E960B84-1D97-45B7-97BD-64E36DF405FE}" srcOrd="3" destOrd="0" presId="urn:microsoft.com/office/officeart/2005/8/layout/vList5"/>
    <dgm:cxn modelId="{5580D1BD-4D82-4252-8F50-ED01ADD47E1A}" type="presParOf" srcId="{087FB93C-D5CC-4818-B22F-0E3B82249A1B}" destId="{96BAFEF8-44BB-4130-AC39-31DB4EEFC583}" srcOrd="4" destOrd="0" presId="urn:microsoft.com/office/officeart/2005/8/layout/vList5"/>
    <dgm:cxn modelId="{B0767FF8-888F-43E8-8EC4-76688E9DA444}" type="presParOf" srcId="{96BAFEF8-44BB-4130-AC39-31DB4EEFC583}" destId="{41C93BF0-C111-499F-89F0-5FC5A525D8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ED5CAC-C14A-4E2A-A39D-B541DED438EC}">
      <dsp:nvSpPr>
        <dsp:cNvPr id="0" name=""/>
        <dsp:cNvSpPr/>
      </dsp:nvSpPr>
      <dsp:spPr>
        <a:xfrm>
          <a:off x="612587" y="360046"/>
          <a:ext cx="3007142" cy="12028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Построение средства</a:t>
          </a:r>
          <a:endParaRPr lang="ru-RU" sz="1700" kern="1200" dirty="0"/>
        </a:p>
      </dsp:txBody>
      <dsp:txXfrm>
        <a:off x="612587" y="360046"/>
        <a:ext cx="3007142" cy="1202857"/>
      </dsp:txXfrm>
    </dsp:sp>
    <dsp:sp modelId="{FDFE7DD6-9BC6-4BB0-9055-E12EEA235B9F}">
      <dsp:nvSpPr>
        <dsp:cNvPr id="0" name=""/>
        <dsp:cNvSpPr/>
      </dsp:nvSpPr>
      <dsp:spPr>
        <a:xfrm>
          <a:off x="3024345" y="360046"/>
          <a:ext cx="3007142" cy="12028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Включение средства в собственное действие</a:t>
          </a:r>
          <a:endParaRPr lang="ru-RU" sz="1700" kern="1200" dirty="0"/>
        </a:p>
      </dsp:txBody>
      <dsp:txXfrm>
        <a:off x="3024345" y="360046"/>
        <a:ext cx="3007142" cy="1202857"/>
      </dsp:txXfrm>
    </dsp:sp>
    <dsp:sp modelId="{152F2386-9E49-498E-A780-688722D32F77}">
      <dsp:nvSpPr>
        <dsp:cNvPr id="0" name=""/>
        <dsp:cNvSpPr/>
      </dsp:nvSpPr>
      <dsp:spPr>
        <a:xfrm>
          <a:off x="5417793" y="360046"/>
          <a:ext cx="3007142" cy="12028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Построение функционального поля, денатурализация </a:t>
          </a:r>
          <a:endParaRPr lang="ru-RU" sz="1700" kern="1200" dirty="0"/>
        </a:p>
      </dsp:txBody>
      <dsp:txXfrm>
        <a:off x="5417793" y="360046"/>
        <a:ext cx="3007142" cy="12028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8DEF-B3F0-48E8-BB42-562AAB325220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D1DA2-CE27-41F3-B3C2-774846CF8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E2262-63C9-444D-8972-6127487BB846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DCDCC-8C7D-4675-8600-650C276F0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56E0-F97B-4992-B032-333ACA5707B4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8D26-82A7-4D03-BC09-C07484DA0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C0AF-2077-44DC-A502-4E06E4B8767D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6C84E-3114-48EE-9244-64E23775E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DDA5-1816-42E7-A03A-6FCCC26D19F1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2F39B-CB81-48B7-AF78-DD764A2E1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D2D7-6E15-41F1-9ABE-1EEC417FF6A4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FB8CC-B87E-44B1-A679-6BB10B18C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B316-BDC2-4617-902E-98774DB2AD7D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93C3F-CA7E-4CEC-B3AE-C00DD868D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B941-E5C7-442C-8728-7203008BE648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0FF2-732A-403F-8B4A-EF18BC3A7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6417-B5D4-45CE-A8C8-D1CD1186C8AD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1293-5E5C-4467-A4F9-FCC0783EA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E54F-7F15-435F-A66B-E9593DA32172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5EE2-A07E-4D7A-9D69-39E7FD672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FD53-E576-4B5A-8E24-6BC358EBA3A3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EBB5D-1D6F-40CB-B81A-5836CED96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691C48-D1D9-4F4E-88D7-FD2107B969D3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2E7768-9737-4AC6-ACD8-10B049E0B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19.%20&#1053;&#1072;&#1090;&#1091;&#1088;&#1072;&#1083;&#1080;&#1089;&#1090;&#1080;&#1095;&#1077;&#1089;&#1082;&#1086;&#1077;%20&#1087;&#1088;&#1086;&#1095;&#1090;&#1077;&#1085;&#1080;&#1077;%20&#1089;&#1093;&#1077;&#1084;&#1099;.wmv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18.%20&#1060;&#1086;&#1088;&#1084;&#1091;&#1083;&#1080;&#1088;&#1086;&#1074;&#1072;&#1085;&#1080;&#1077;%20&#1089;&#1074;&#1086;&#1080;&#1093;%20&#1086;&#1087;&#1088;&#1077;&#1076;&#1077;&#1083;&#1077;&#1085;&#1080;&#1081;%20&#1087;&#1086;%20&#1089;&#1093;&#1077;&#1084;&#1077;.wmv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21.%20&#1054;&#1090;&#1073;&#1086;&#1088;%20&#1084;&#1072;&#1090;&#1077;&#1088;&#1080;&#1072;&#1083;&#1086;&#1074;%20&#1074;%20&#1089;&#1087;&#1088;&#1072;&#1074;&#1086;&#1095;&#1085;&#1080;&#1082;.wmv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136904" cy="32677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Итоги реализации исследовательского проекта   «Условия организации учебного моделирования в 6 классах  при реализации системно – </a:t>
            </a:r>
            <a:r>
              <a:rPr lang="ru-RU" sz="3200" b="1" dirty="0" err="1" smtClean="0"/>
              <a:t>деятельностного</a:t>
            </a:r>
            <a:r>
              <a:rPr lang="ru-RU" sz="3200" b="1" dirty="0" smtClean="0"/>
              <a:t> подхода в ходе апробации курса «Новая биология 6 </a:t>
            </a:r>
            <a:r>
              <a:rPr lang="ru-RU" sz="3200" b="1" dirty="0" err="1" smtClean="0"/>
              <a:t>кл</a:t>
            </a:r>
            <a:r>
              <a:rPr lang="ru-RU" sz="3200" b="1" dirty="0" smtClean="0"/>
              <a:t>.»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МАОУ «СОШ № 135» г. Перми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Красных Ольга Аркадьевна, учитель биологии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smtClean="0">
                <a:solidFill>
                  <a:schemeClr val="tx1"/>
                </a:solidFill>
              </a:rPr>
              <a:t>2013 - 16 </a:t>
            </a:r>
            <a:r>
              <a:rPr lang="ru-RU" sz="2400" b="1" dirty="0" smtClean="0">
                <a:solidFill>
                  <a:schemeClr val="tx1"/>
                </a:solidFill>
              </a:rPr>
              <a:t>год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Модель. Психологические функции: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489825" cy="1555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Моделирование в решении учебной задачи </a:t>
            </a:r>
            <a:b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endParaRPr lang="ru-RU" sz="2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530" name="Группа 17"/>
          <p:cNvGrpSpPr>
            <a:grpSpLocks/>
          </p:cNvGrpSpPr>
          <p:nvPr/>
        </p:nvGrpSpPr>
        <p:grpSpPr bwMode="auto">
          <a:xfrm>
            <a:off x="179388" y="1052513"/>
            <a:ext cx="8785225" cy="2662237"/>
            <a:chOff x="107504" y="2132856"/>
            <a:chExt cx="8784976" cy="2662555"/>
          </a:xfrm>
        </p:grpSpPr>
        <p:sp>
          <p:nvSpPr>
            <p:cNvPr id="5" name="Стрелка вправо 4"/>
            <p:cNvSpPr/>
            <p:nvPr/>
          </p:nvSpPr>
          <p:spPr>
            <a:xfrm>
              <a:off x="323398" y="2780633"/>
              <a:ext cx="8569082" cy="1440034"/>
            </a:xfrm>
            <a:prstGeom prst="rightArrow">
              <a:avLst>
                <a:gd name="adj1" fmla="val 50000"/>
                <a:gd name="adj2" fmla="val 29255"/>
              </a:avLst>
            </a:prstGeom>
            <a:solidFill>
              <a:schemeClr val="tx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50800" dir="5400000" algn="ctr" rotWithShape="0">
                <a:schemeClr val="tx1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107504" y="3644337"/>
              <a:ext cx="611170" cy="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9" descr="DSC_00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8209" y="2132856"/>
              <a:ext cx="1935107" cy="1405105"/>
            </a:xfrm>
            <a:prstGeom prst="rect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435" name="Picture 3" descr="C:\Users\Васильевна\Desktop\ProjectА\DLRs\[METOD_5-6]_[TI_8-2]\img\img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132" y="2636153"/>
              <a:ext cx="2870119" cy="140193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437" name="Picture 5" descr="C:\Users\Васильевна\Desktop\фоторезерв\опр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3572" y="3285519"/>
              <a:ext cx="1855734" cy="13670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544" name="TextBox 15"/>
            <p:cNvSpPr txBox="1">
              <a:spLocks noChangeArrowheads="1"/>
            </p:cNvSpPr>
            <p:nvPr/>
          </p:nvSpPr>
          <p:spPr bwMode="auto">
            <a:xfrm>
              <a:off x="107504" y="4149080"/>
              <a:ext cx="194421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Times New Roman" pitchFamily="18" charset="0"/>
                  <a:hlinkClick r:id="rId5" action="ppaction://hlinkfile"/>
                </a:rPr>
                <a:t>Формулирование определения</a:t>
              </a:r>
              <a:endParaRPr lang="ru-RU">
                <a:latin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4355534" y="3644337"/>
              <a:ext cx="612758" cy="0"/>
            </a:xfrm>
            <a:prstGeom prst="straightConnector1">
              <a:avLst/>
            </a:prstGeom>
            <a:ln w="444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1" name="TextBox 10"/>
          <p:cNvSpPr txBox="1">
            <a:spLocks noChangeArrowheads="1"/>
          </p:cNvSpPr>
          <p:nvPr/>
        </p:nvSpPr>
        <p:spPr bwMode="auto">
          <a:xfrm>
            <a:off x="2916238" y="1196975"/>
            <a:ext cx="2087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hlinkClick r:id="rId6" action="ppaction://hlinkfile"/>
              </a:rPr>
              <a:t>Натуралистическое прочтение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95288" y="4221163"/>
            <a:ext cx="8569325" cy="1439862"/>
          </a:xfrm>
          <a:prstGeom prst="rightArrow">
            <a:avLst>
              <a:gd name="adj1" fmla="val 50000"/>
              <a:gd name="adj2" fmla="val 29255"/>
            </a:avLst>
          </a:prstGeom>
          <a:solidFill>
            <a:schemeClr val="tx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tx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9388" y="4797425"/>
            <a:ext cx="863600" cy="792163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2" descr="C:\Users\Васильевна\Desktop\ProjectА\DLRs\[METOD_5-6]_[TI_8-4]\img\ris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4221163"/>
            <a:ext cx="1223963" cy="17145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5" name="Picture 3" descr="C:\Users\Васильевна\Desktop\ProjectА\DLRs\[METOD_5-6]_[TI_8-4]\img\ris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250" y="5491163"/>
            <a:ext cx="1576388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Users\Васильевна\Desktop\ИНТЕРАКТИВНЫЕ ВИДЕОПОСОБИЯ\Project_Metodika_2-8\DLRs\[METOD_7]_[QS_04-3]\img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2500" y="3763963"/>
            <a:ext cx="1392238" cy="176371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C:\Users\Васильевна\Desktop\PICT8136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5963" y="3763963"/>
            <a:ext cx="2447925" cy="18319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5" descr="C:\Users\Васильевна\Desktop\ИНТЕРАКТИВНЫЕ ВИДЕОПОСОБИЯ\Project_Metodika_2-8\DLRs\[METOD_7]_[QS_04-3]\img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3800" y="4843463"/>
            <a:ext cx="1420813" cy="18002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>
            <a:off x="250825" y="1557338"/>
            <a:ext cx="8569325" cy="1439862"/>
          </a:xfrm>
          <a:prstGeom prst="rightArrow">
            <a:avLst>
              <a:gd name="adj1" fmla="val 50000"/>
              <a:gd name="adj2" fmla="val 29255"/>
            </a:avLst>
          </a:prstGeom>
          <a:solidFill>
            <a:schemeClr val="tx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tx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640763" cy="20748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Моделирование:  условие учебной пробы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свертывание  модели</a:t>
            </a:r>
            <a: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endParaRPr lang="ru-RU" sz="2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79388" y="4652963"/>
            <a:ext cx="8569325" cy="1439862"/>
          </a:xfrm>
          <a:prstGeom prst="rightArrow">
            <a:avLst>
              <a:gd name="adj1" fmla="val 50000"/>
              <a:gd name="adj2" fmla="val 29255"/>
            </a:avLst>
          </a:prstGeom>
          <a:solidFill>
            <a:schemeClr val="tx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tx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" name="Picture 3" descr="C:\Users\Васильевна\Desktop\фоторезерв\IMG_9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149725"/>
            <a:ext cx="2139950" cy="14271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Users\Васильевна\Desktop\[METOD_5-6]_[QS_2-1_01]_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5157788"/>
            <a:ext cx="1152525" cy="11017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C:\Users\Васильевна\Desktop\фоторезерв\DSC_0019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557338"/>
            <a:ext cx="2087563" cy="1397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6" descr="C:\Users\Васильевна\Desktop\ИНТЕРАКТИВНЫЕ ВИДЕОПОСОБИЯ\Project_Metodika_2-8\DLRs\[METOD_7]_[QS_04-3]\im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365625"/>
            <a:ext cx="1328737" cy="16811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60" name="Picture 7" descr="C:\Users\Васильевна\Desktop\for Dinesh2\Без имени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4005263"/>
            <a:ext cx="27368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14"/>
          <p:cNvSpPr txBox="1">
            <a:spLocks noChangeArrowheads="1"/>
          </p:cNvSpPr>
          <p:nvPr/>
        </p:nvSpPr>
        <p:spPr bwMode="auto">
          <a:xfrm>
            <a:off x="2771775" y="1916113"/>
            <a:ext cx="37449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hlinkClick r:id="rId7" action="ppaction://hlinkfile"/>
              </a:rPr>
              <a:t>переформатирование материала в справочник</a:t>
            </a:r>
            <a:endParaRPr lang="ru-RU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ru-RU" sz="2800" smtClean="0"/>
              <a:t>Проект «Новая биология 6-9 класс»</a:t>
            </a:r>
          </a:p>
        </p:txBody>
      </p:sp>
      <p:pic>
        <p:nvPicPr>
          <p:cNvPr id="24578" name="Picture 2" descr="d:\profile\Desktop\P10503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765175"/>
            <a:ext cx="4171950" cy="2808288"/>
          </a:xfrm>
        </p:spPr>
      </p:pic>
      <p:pic>
        <p:nvPicPr>
          <p:cNvPr id="24579" name="Picture 4" descr="d:\profile\Desktop\P10000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765175"/>
            <a:ext cx="4038600" cy="2735263"/>
          </a:xfrm>
        </p:spPr>
      </p:pic>
      <p:pic>
        <p:nvPicPr>
          <p:cNvPr id="24580" name="Picture 6" descr="d:\profile\Desktop\P1040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644900"/>
            <a:ext cx="41767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d:\profile\Desktop\P10404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4900"/>
            <a:ext cx="404018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Апробационная площадка МАОУ «СОШ № 135»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179388" y="1600200"/>
            <a:ext cx="8785225" cy="49974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 Направления деятельности коллектива в основной школе: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«Разработка и внедрение модели сопровождения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индивидуальных образовательных траекторий в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условиях поточного обучения  на  параллели 5-6 кл»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«Внедрение и реализация муниципальной модели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«Основная школа – пространство быбора»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«Преподавание предметов в основной школе в связи с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введением ФГОС ООО. Курс «Новая биология. 6-9 кл.» общественный проект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323850" y="404813"/>
            <a:ext cx="8569325" cy="2376487"/>
          </a:xfrm>
        </p:spPr>
        <p:txBody>
          <a:bodyPr/>
          <a:lstStyle/>
          <a:p>
            <a:pPr algn="just" eaLnBrk="1" hangingPunct="1"/>
            <a:r>
              <a:rPr lang="ru-RU" sz="2400" b="1" smtClean="0"/>
              <a:t>Педагогические условия</a:t>
            </a:r>
            <a:r>
              <a:rPr lang="ru-RU" sz="2400" smtClean="0"/>
              <a:t> организации  обучения, направленного на формирование предметных естественнонаучных знаний и</a:t>
            </a:r>
            <a:br>
              <a:rPr lang="ru-RU" sz="2400" smtClean="0"/>
            </a:br>
            <a:r>
              <a:rPr lang="ru-RU" sz="2400" smtClean="0"/>
              <a:t>обобщенного умения — знаково-символического моделирования учебной информации: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08920"/>
            <a:ext cx="8712968" cy="38884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Переподготовка педагогов (обучение введению и использованию учебных моделей  в курсе биологии)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Оснащение кабинета биологии необходимыми техническими средствами, интерактивное методическое видео пособие.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Введение новых форм учебной работы учащихся.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Для учеников - участников апробации</a:t>
            </a:r>
            <a:r>
              <a:rPr lang="ru-RU" sz="2800" b="1" dirty="0" smtClean="0">
                <a:solidFill>
                  <a:schemeClr val="tx1"/>
                </a:solidFill>
              </a:rPr>
              <a:t>: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Диск с цифровыми образовательными ресурсами«Дыхание»,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Учебный комплект (рабочая тетрадь, избранные главы по биологии, словарь терминов).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+mn-lt"/>
              </a:rPr>
              <a:t>Инновационный курс «Новая биология»6-9 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Учителями биологии организована инновационная практика по открытию и опробованию школьниками в процессе обучения учебных моделей курса биологии 6 класса 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</a:t>
            </a:r>
            <a:r>
              <a:rPr lang="ru-RU" b="1" dirty="0" smtClean="0">
                <a:solidFill>
                  <a:schemeClr val="tx1"/>
                </a:solidFill>
              </a:rPr>
              <a:t>Модель связи функций  живого существа»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«Модель границы живого существа»</a:t>
            </a: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проекте принимают участие четыре шестых класса школы - 94 ученика, два учителя биологии Красных О.А., </a:t>
            </a:r>
            <a:r>
              <a:rPr lang="ru-RU" dirty="0" err="1" smtClean="0"/>
              <a:t>Шилкова</a:t>
            </a:r>
            <a:r>
              <a:rPr lang="ru-RU" dirty="0" smtClean="0"/>
              <a:t> Т.А.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рамках проекта проведены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92488" cy="4997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методические семинары: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проблемный 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методологический с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открытыми уроками в 6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классах по теме проекта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для учителей г. Перми 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Пермского края.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Количество педагогов –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участников семинаров –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38  человек</a:t>
            </a:r>
            <a:endParaRPr lang="ru-RU" b="1" dirty="0"/>
          </a:p>
        </p:txBody>
      </p:sp>
      <p:pic>
        <p:nvPicPr>
          <p:cNvPr id="16389" name="Picture 2" descr="d:\profile\Desktop\P10504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8375" y="1600200"/>
            <a:ext cx="3330575" cy="49974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3200" b="1" smtClean="0"/>
              <a:t>Выводы: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ru-RU" sz="2600" smtClean="0">
                <a:solidFill>
                  <a:srgbClr val="000000"/>
                </a:solidFill>
              </a:rPr>
              <a:t>Традиционный подход к обучению слабо</a:t>
            </a:r>
            <a:r>
              <a:rPr lang="ru-RU" sz="260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600" smtClean="0">
                <a:solidFill>
                  <a:srgbClr val="000000"/>
                </a:solidFill>
              </a:rPr>
              <a:t> способствует развитию умений </a:t>
            </a:r>
            <a:r>
              <a:rPr lang="ru-RU" sz="2600" b="1" smtClean="0">
                <a:solidFill>
                  <a:srgbClr val="000000"/>
                </a:solidFill>
              </a:rPr>
              <a:t>действия моделирования</a:t>
            </a:r>
            <a:r>
              <a:rPr lang="ru-RU" sz="2600" smtClean="0">
                <a:solidFill>
                  <a:srgbClr val="000000"/>
                </a:solidFill>
              </a:rPr>
              <a:t>.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ru-RU" sz="2600" smtClean="0">
                <a:solidFill>
                  <a:srgbClr val="000000"/>
                </a:solidFill>
              </a:rPr>
              <a:t>Обучение детей в области моделирования возможно в совместной </a:t>
            </a:r>
            <a:r>
              <a:rPr lang="ru-RU" sz="2600" b="1" smtClean="0">
                <a:solidFill>
                  <a:srgbClr val="000000"/>
                </a:solidFill>
              </a:rPr>
              <a:t>пробно - поисковой  деятельности класса.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600" smtClean="0">
                <a:solidFill>
                  <a:srgbClr val="000000"/>
                </a:solidFill>
              </a:rPr>
              <a:t>3.</a:t>
            </a:r>
            <a:r>
              <a:rPr lang="ru-RU" sz="2600" b="1" smtClean="0">
                <a:solidFill>
                  <a:srgbClr val="000000"/>
                </a:solidFill>
              </a:rPr>
              <a:t> </a:t>
            </a:r>
            <a:r>
              <a:rPr lang="ru-RU" sz="2600" smtClean="0">
                <a:solidFill>
                  <a:srgbClr val="000000"/>
                </a:solidFill>
              </a:rPr>
              <a:t>Знаковые, графические, словесные </a:t>
            </a:r>
            <a:r>
              <a:rPr lang="ru-RU" sz="2600" b="1" smtClean="0">
                <a:solidFill>
                  <a:srgbClr val="000000"/>
                </a:solidFill>
              </a:rPr>
              <a:t>модели</a:t>
            </a:r>
            <a:r>
              <a:rPr lang="ru-RU" sz="2600" smtClean="0">
                <a:solidFill>
                  <a:srgbClr val="000000"/>
                </a:solidFill>
              </a:rPr>
              <a:t> на уроках биологии могут применяться как </a:t>
            </a:r>
            <a:r>
              <a:rPr lang="ru-RU" sz="2600" b="1" smtClean="0">
                <a:solidFill>
                  <a:srgbClr val="000000"/>
                </a:solidFill>
              </a:rPr>
              <a:t>средство исследования живых объектов – орудийные модели.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600" smtClean="0">
                <a:solidFill>
                  <a:srgbClr val="000000"/>
                </a:solidFill>
              </a:rPr>
              <a:t>4. Умения моделировать могут формироваться в </a:t>
            </a:r>
            <a:r>
              <a:rPr lang="ru-RU" sz="2600" b="1" smtClean="0">
                <a:solidFill>
                  <a:srgbClr val="000000"/>
                </a:solidFill>
              </a:rPr>
              <a:t>специально организованной среде  </a:t>
            </a:r>
            <a:r>
              <a:rPr lang="ru-RU" sz="2600" smtClean="0">
                <a:solidFill>
                  <a:srgbClr val="000000"/>
                </a:solidFill>
              </a:rPr>
              <a:t>учителем, прошедшим специальную методическую подготовку.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ru-RU" sz="26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fomanya.ru/files/image/rihlenie-poch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15843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575048" y="908720"/>
          <a:ext cx="842493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авая фигурная скобка 9"/>
          <p:cNvSpPr/>
          <p:nvPr/>
        </p:nvSpPr>
        <p:spPr>
          <a:xfrm rot="16200000">
            <a:off x="2663825" y="-1574800"/>
            <a:ext cx="360363" cy="5040313"/>
          </a:xfrm>
          <a:prstGeom prst="rightBrace">
            <a:avLst>
              <a:gd name="adj1" fmla="val 75437"/>
              <a:gd name="adj2" fmla="val 50000"/>
            </a:avLst>
          </a:prstGeom>
          <a:ln w="254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 rot="16200000">
            <a:off x="6227762" y="-1035049"/>
            <a:ext cx="360363" cy="3960812"/>
          </a:xfrm>
          <a:prstGeom prst="rightBrace">
            <a:avLst>
              <a:gd name="adj1" fmla="val 75437"/>
              <a:gd name="adj2" fmla="val 50000"/>
            </a:avLst>
          </a:prstGeom>
          <a:ln w="254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6375" y="333375"/>
            <a:ext cx="1727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Учебная задача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4163" y="333375"/>
            <a:ext cx="17287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Учебная проба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825" y="2565400"/>
            <a:ext cx="8569325" cy="3476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«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Конечно, способ изложения не может с формальной стороны не отличаться от способа исследования. Исследование должно детально освоиться с материалом, проанализировать различные формы его развития, проследить их внутреннюю связь. Лишь после того, как эта работа закончена, может быть надлежащим образом изображено действительное движение. Раз это удалось и жизнь материала получила свое идеальное отражение, может показаться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общее отношение, школьники тем самым строят содержательную абстракцию изучаемого предмета.  Продолжая анализ учебного материала, они раскрывают закономерную что перед нами априорная конструкция…»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                                                                                                            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В. Давыдов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550" y="3500438"/>
            <a:ext cx="74882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 flipV="1">
            <a:off x="755650" y="6210300"/>
            <a:ext cx="7488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В.В.Давыдов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5" grpId="0"/>
      <p:bldP spid="15" grpId="1"/>
      <p:bldP spid="16" grpId="0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Васильевна\Desktop\фоторезерв\др с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464496" cy="299028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3" name="Прямоугольник 22"/>
          <p:cNvSpPr/>
          <p:nvPr/>
        </p:nvSpPr>
        <p:spPr>
          <a:xfrm>
            <a:off x="4211960" y="3068960"/>
            <a:ext cx="4752528" cy="36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Заголовок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6994525" cy="1143000"/>
          </a:xfrm>
        </p:spPr>
        <p:txBody>
          <a:bodyPr/>
          <a:lstStyle/>
          <a:p>
            <a:pPr eaLnBrk="1" hangingPunct="1"/>
            <a:r>
              <a:rPr lang="ru-RU" smtClean="0"/>
              <a:t>Схема связи функций</a:t>
            </a:r>
          </a:p>
        </p:txBody>
      </p:sp>
      <p:grpSp>
        <p:nvGrpSpPr>
          <p:cNvPr id="19462" name="Группа 17"/>
          <p:cNvGrpSpPr>
            <a:grpSpLocks/>
          </p:cNvGrpSpPr>
          <p:nvPr/>
        </p:nvGrpSpPr>
        <p:grpSpPr bwMode="auto">
          <a:xfrm>
            <a:off x="4356100" y="3357563"/>
            <a:ext cx="4392613" cy="3052762"/>
            <a:chOff x="4499992" y="3356992"/>
            <a:chExt cx="4392488" cy="3053953"/>
          </a:xfrm>
        </p:grpSpPr>
        <p:sp>
          <p:nvSpPr>
            <p:cNvPr id="19466" name="TextBox 4"/>
            <p:cNvSpPr txBox="1">
              <a:spLocks noChangeArrowheads="1"/>
            </p:cNvSpPr>
            <p:nvPr/>
          </p:nvSpPr>
          <p:spPr bwMode="auto">
            <a:xfrm>
              <a:off x="6156176" y="4725144"/>
              <a:ext cx="15841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FF0000"/>
                  </a:solidFill>
                  <a:latin typeface="Times New Roman" pitchFamily="18" charset="0"/>
                </a:rPr>
                <a:t>дыхание</a:t>
              </a:r>
            </a:p>
          </p:txBody>
        </p:sp>
        <p:sp>
          <p:nvSpPr>
            <p:cNvPr id="19467" name="TextBox 5"/>
            <p:cNvSpPr txBox="1">
              <a:spLocks noChangeArrowheads="1"/>
            </p:cNvSpPr>
            <p:nvPr/>
          </p:nvSpPr>
          <p:spPr bwMode="auto">
            <a:xfrm>
              <a:off x="4499992" y="5949280"/>
              <a:ext cx="20162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latin typeface="Times New Roman" pitchFamily="18" charset="0"/>
                </a:rPr>
                <a:t>выделение</a:t>
              </a:r>
            </a:p>
          </p:txBody>
        </p:sp>
        <p:sp>
          <p:nvSpPr>
            <p:cNvPr id="19468" name="TextBox 6"/>
            <p:cNvSpPr txBox="1">
              <a:spLocks noChangeArrowheads="1"/>
            </p:cNvSpPr>
            <p:nvPr/>
          </p:nvSpPr>
          <p:spPr bwMode="auto">
            <a:xfrm>
              <a:off x="6084168" y="3356992"/>
              <a:ext cx="1872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0070C0"/>
                  </a:solidFill>
                  <a:latin typeface="Times New Roman" pitchFamily="18" charset="0"/>
                </a:rPr>
                <a:t>газообмен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08200" y="5877337"/>
              <a:ext cx="1584280" cy="4621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bg1">
                      <a:lumMod val="25000"/>
                    </a:schemeClr>
                  </a:solidFill>
                  <a:latin typeface="+mn-lt"/>
                </a:rPr>
                <a:t>питание</a:t>
              </a: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V="1">
              <a:off x="5436590" y="5229384"/>
              <a:ext cx="792140" cy="647953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arrow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>
              <a:off x="5868378" y="5157919"/>
              <a:ext cx="800077" cy="711477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arrow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V="1">
              <a:off x="6731953" y="3860425"/>
              <a:ext cx="0" cy="863937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arrow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6947847" y="3860425"/>
              <a:ext cx="9525" cy="855997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arrow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endCxn id="8" idx="0"/>
            </p:cNvCxnSpPr>
            <p:nvPr/>
          </p:nvCxnSpPr>
          <p:spPr>
            <a:xfrm>
              <a:off x="7389160" y="5084866"/>
              <a:ext cx="711180" cy="792471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arrow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 flipV="1">
              <a:off x="7092306" y="5157919"/>
              <a:ext cx="647682" cy="719418"/>
            </a:xfrm>
            <a:prstGeom prst="straightConnector1">
              <a:avLst/>
            </a:prstGeom>
            <a:ln w="25400">
              <a:solidFill>
                <a:schemeClr val="accent5">
                  <a:lumMod val="75000"/>
                </a:schemeClr>
              </a:solidFill>
              <a:tailEnd type="arrow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>
            <a:off x="827088" y="5300663"/>
            <a:ext cx="936625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20"/>
          <p:cNvSpPr txBox="1">
            <a:spLocks noChangeArrowheads="1"/>
          </p:cNvSpPr>
          <p:nvPr/>
        </p:nvSpPr>
        <p:spPr bwMode="auto">
          <a:xfrm>
            <a:off x="1908175" y="4941888"/>
            <a:ext cx="1943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400">
                <a:latin typeface="Times New Roman" pitchFamily="18" charset="0"/>
              </a:rPr>
              <a:t>   что для </a:t>
            </a:r>
          </a:p>
          <a:p>
            <a:r>
              <a:rPr lang="ru-RU" sz="2400">
                <a:latin typeface="Times New Roman" pitchFamily="18" charset="0"/>
              </a:rPr>
              <a:t>чего нужно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4163" y="1628775"/>
            <a:ext cx="2520950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19. Натуралистическое прочтение схемы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6013" y="1628775"/>
            <a:ext cx="6696075" cy="446405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     Внешняя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     среда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Схема «границы» живого существа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635896" y="1700808"/>
            <a:ext cx="3600400" cy="2808312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Внутренняя среда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39750" y="1412875"/>
            <a:ext cx="2376488" cy="1368425"/>
          </a:xfrm>
          <a:prstGeom prst="wedgeRoundRectCallout">
            <a:avLst>
              <a:gd name="adj1" fmla="val 79729"/>
              <a:gd name="adj2" fmla="val 51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граница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1908175" y="4724400"/>
            <a:ext cx="63722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>
                <a:latin typeface="Times New Roman" pitchFamily="18" charset="0"/>
              </a:rPr>
              <a:t> граница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latin typeface="Times New Roman" pitchFamily="18" charset="0"/>
              </a:rPr>
              <a:t>мембрана (избирательная проницаемость)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latin typeface="Times New Roman" pitchFamily="18" charset="0"/>
              </a:rPr>
              <a:t>граница из клеток (у многоклеточного)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latin typeface="Times New Roman" pitchFamily="18" charset="0"/>
              </a:rPr>
              <a:t>эпителий….</a:t>
            </a:r>
          </a:p>
          <a:p>
            <a:pPr>
              <a:buFont typeface="Arial" charset="0"/>
              <a:buChar char="•"/>
            </a:pPr>
            <a:endParaRPr lang="ru-RU" sz="20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375" y="5805488"/>
            <a:ext cx="3457575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20.Ваня понял про ящерицу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583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Итоги реализации исследовательского проекта   «Условия организации учебного моделирования в 6 классах  при реализации системно – деятельностного подхода в ходе апробации курса «Новая биология 6 кл.» </vt:lpstr>
      <vt:lpstr>Апробационная площадка МАОУ «СОШ № 135»</vt:lpstr>
      <vt:lpstr>Педагогические условия организации  обучения, направленного на формирование предметных естественнонаучных знаний и обобщенного умения — знаково-символического моделирования учебной информации:</vt:lpstr>
      <vt:lpstr>Инновационный курс «Новая биология»6-9 </vt:lpstr>
      <vt:lpstr>В рамках проекта проведены </vt:lpstr>
      <vt:lpstr>Выводы:</vt:lpstr>
      <vt:lpstr>Слайд 7</vt:lpstr>
      <vt:lpstr>Схема связи функций</vt:lpstr>
      <vt:lpstr>Схема «границы» живого существа</vt:lpstr>
      <vt:lpstr>Модель. Психологические функции:</vt:lpstr>
      <vt:lpstr>Моделирование в решении учебной задачи    </vt:lpstr>
      <vt:lpstr>Моделирование:  условие учебной пробы свертывание  модели </vt:lpstr>
      <vt:lpstr>Проект «Новая биология 6-9 класс»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реализации исследовательского проекта   «Условия организации учебного моделирования в 6 классах  при реализации системно – деятельностного подхода в ходе апробации курса «Новая биология 6 кл.» </dc:title>
  <dc:creator>Ольга</dc:creator>
  <cp:lastModifiedBy>Ольга</cp:lastModifiedBy>
  <cp:revision>14</cp:revision>
  <dcterms:created xsi:type="dcterms:W3CDTF">2013-11-27T17:24:46Z</dcterms:created>
  <dcterms:modified xsi:type="dcterms:W3CDTF">2016-12-07T17:01:09Z</dcterms:modified>
</cp:coreProperties>
</file>